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797675" cy="9926638"/>
  <p:embeddedFontLst>
    <p:embeddedFont>
      <p:font typeface="Roboto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b7ffcf8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bb7ffcf8d9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>
        <p15:prstTrans prst="curtains"/>
      </p:transition>
    </mc:Choice>
    <mc:Fallback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hyperlink" Target="http://www.frametraxx.de/" TargetMode="External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hyperlink" Target="http://www.frametraxx.de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fr.islcollective.com/video-lessons/paris-et-ses-monuments" TargetMode="External"/><Relationship Id="rId3" Type="http://schemas.openxmlformats.org/officeDocument/2006/relationships/video" Target="https://www.youtube.com/embed/c60p65kq8U4?feature=oembed" TargetMode="External"/><Relationship Id="rId7" Type="http://schemas.openxmlformats.org/officeDocument/2006/relationships/image" Target="../media/image20.png"/><Relationship Id="rId12" Type="http://schemas.openxmlformats.org/officeDocument/2006/relationships/hyperlink" Target="https://www.liveworksheets.com/vz182322pa" TargetMode="External"/><Relationship Id="rId17" Type="http://schemas.openxmlformats.org/officeDocument/2006/relationships/slide" Target="slide7.xml"/><Relationship Id="rId2" Type="http://schemas.openxmlformats.org/officeDocument/2006/relationships/video" Target="https://www.youtube.com/embed/KJ5DJbfGzZQ?feature=oembed" TargetMode="External"/><Relationship Id="rId16" Type="http://schemas.openxmlformats.org/officeDocument/2006/relationships/image" Target="../media/image24.jpeg"/><Relationship Id="rId1" Type="http://schemas.openxmlformats.org/officeDocument/2006/relationships/video" Target="https://www.youtube.com/embed/9BgyvEXTZbk?feature=oembed" TargetMode="External"/><Relationship Id="rId6" Type="http://schemas.openxmlformats.org/officeDocument/2006/relationships/image" Target="../media/image1.jpg"/><Relationship Id="rId11" Type="http://schemas.openxmlformats.org/officeDocument/2006/relationships/hyperlink" Target="https://www.liveworksheets.com/rl18802do" TargetMode="Externa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3.jpeg"/><Relationship Id="rId10" Type="http://schemas.openxmlformats.org/officeDocument/2006/relationships/hyperlink" Target="https://www.liveworksheets.com/av1467049qv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liveworksheets.com/sy1348920uc" TargetMode="External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1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1925" y="267513"/>
            <a:ext cx="1515475" cy="111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3336" y="0"/>
            <a:ext cx="2012665" cy="165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5800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6425" y="60600"/>
            <a:ext cx="2082624" cy="138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Bitmoji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08500" y="747475"/>
            <a:ext cx="3587675" cy="35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5994575" y="455050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5318163" y="500863"/>
            <a:ext cx="1443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1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Wahlpflichtfächergruppe IIIa</a:t>
            </a:r>
            <a:endParaRPr sz="700" b="1" i="0" u="none" strike="noStrike" cap="none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1" i="0" u="none" strike="noStrike" cap="none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1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Französisch an der Realschul</a:t>
            </a:r>
            <a:r>
              <a:rPr lang="de" sz="7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700" b="1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32675" y="27900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78800" y="3361798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73475" y="2926945"/>
            <a:ext cx="655950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43325" y="3361800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22025" y="1585200"/>
            <a:ext cx="1032725" cy="6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/>
          <p:nvPr/>
        </p:nvSpPr>
        <p:spPr>
          <a:xfrm>
            <a:off x="1243325" y="273825"/>
            <a:ext cx="3137700" cy="1776000"/>
          </a:xfrm>
          <a:prstGeom prst="wedgeEllipseCallout">
            <a:avLst>
              <a:gd name="adj1" fmla="val 53460"/>
              <a:gd name="adj2" fmla="val 489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Bonjour les élèves, leider kann ich euch dieses Jahr das Fach Französisch nicht  persönlich vorstellen.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1336" y="747475"/>
            <a:ext cx="2012665" cy="165040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7430325" y="1058300"/>
            <a:ext cx="14358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0488" y="1033413"/>
            <a:ext cx="1515475" cy="11153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7379950" y="1013900"/>
            <a:ext cx="1443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Verstärkter Unterricht in Französisch, Betriebswirtschaftslehre und Informationstechnologie (Textverarbeitung, Tabellenkalkulation)</a:t>
            </a:r>
            <a:endParaRPr sz="7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Abschlussprüfungsfächer: </a:t>
            </a:r>
            <a:endParaRPr sz="7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D, E, M, F</a:t>
            </a:r>
            <a:endParaRPr sz="7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frametraxx_preview_Lights">
            <a:hlinkClick r:id="" action="ppaction://media"/>
            <a:extLst>
              <a:ext uri="{FF2B5EF4-FFF2-40B4-BE49-F238E27FC236}">
                <a16:creationId xmlns:a16="http://schemas.microsoft.com/office/drawing/2014/main" id="{DE7CBFDD-EC22-43AB-BC0E-5A539643DA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44.475"/>
                  <p14:fade in="4000" out="4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9800" y="3978713"/>
            <a:ext cx="609600" cy="6096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0404C39-6BCC-42BF-9432-07E45346395F}"/>
              </a:ext>
            </a:extLst>
          </p:cNvPr>
          <p:cNvSpPr txBox="1"/>
          <p:nvPr/>
        </p:nvSpPr>
        <p:spPr>
          <a:xfrm>
            <a:off x="5757437" y="4726126"/>
            <a:ext cx="33865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</a:rPr>
              <a:t>Song: Lights | </a:t>
            </a:r>
            <a:r>
              <a:rPr lang="de-DE" sz="1100" b="0" i="0" u="none" strike="noStrike" baseline="0" dirty="0" err="1">
                <a:solidFill>
                  <a:schemeClr val="bg1"/>
                </a:solidFill>
                <a:latin typeface="Abel-Regular"/>
              </a:rPr>
              <a:t>Gemafreie</a:t>
            </a:r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</a:rPr>
              <a:t> Musik von </a:t>
            </a:r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www.frametraxx.de</a:t>
            </a:r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</a:rPr>
              <a:t> 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3000"/>
    </mc:Choice>
    <mc:Fallback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11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111"/>
                            </p:stCondLst>
                            <p:childTnLst>
                              <p:par>
                                <p:cTn id="40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688" y="103588"/>
            <a:ext cx="2082624" cy="138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9200" y="3237801"/>
            <a:ext cx="4820875" cy="24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60106" y="3814386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/>
          <p:nvPr/>
        </p:nvSpPr>
        <p:spPr>
          <a:xfrm>
            <a:off x="3926150" y="533413"/>
            <a:ext cx="506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>
            <a:off x="0" y="1120600"/>
            <a:ext cx="3590100" cy="1731000"/>
          </a:xfrm>
          <a:prstGeom prst="wedgeEllipseCallout">
            <a:avLst>
              <a:gd name="adj1" fmla="val 69241"/>
              <a:gd name="adj2" fmla="val 3709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Ich hoffe, ich konnte euch einige wichtige Informationen liefern. Wenn es noch Fragen gibt, dann wendet euch gerne an Frau Maurer oder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Frau Obermeier.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98151" y="855250"/>
            <a:ext cx="3081348" cy="13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01066" y="3901336"/>
            <a:ext cx="655949" cy="4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2168858">
            <a:off x="3756474" y="3778714"/>
            <a:ext cx="988399" cy="50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04505" y="3067100"/>
            <a:ext cx="1145301" cy="10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4725" y="32250"/>
            <a:ext cx="3405650" cy="34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7C96F0A-CAC1-476B-9D64-5D163814EBF6}"/>
              </a:ext>
            </a:extLst>
          </p:cNvPr>
          <p:cNvSpPr txBox="1"/>
          <p:nvPr/>
        </p:nvSpPr>
        <p:spPr>
          <a:xfrm>
            <a:off x="5757437" y="4847475"/>
            <a:ext cx="33865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</a:rPr>
              <a:t>Song: Lights | </a:t>
            </a:r>
            <a:r>
              <a:rPr lang="de-DE" sz="1100" b="0" i="0" u="none" strike="noStrike" baseline="0" dirty="0" err="1">
                <a:solidFill>
                  <a:schemeClr val="bg1"/>
                </a:solidFill>
                <a:latin typeface="Abel-Regular"/>
              </a:rPr>
              <a:t>Gemafreie</a:t>
            </a:r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</a:rPr>
              <a:t> Musik von </a:t>
            </a:r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www.frametraxx.de</a:t>
            </a:r>
            <a:r>
              <a:rPr lang="de-DE" sz="1100" b="0" i="0" u="none" strike="noStrike" baseline="0" dirty="0">
                <a:solidFill>
                  <a:schemeClr val="bg1"/>
                </a:solidFill>
                <a:latin typeface="Abel-Regular"/>
              </a:rPr>
              <a:t> 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0">
        <p14:doors dir="vert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88" y="76800"/>
            <a:ext cx="2082624" cy="138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5475" y="1211575"/>
            <a:ext cx="1077477" cy="14357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5935375" y="473650"/>
            <a:ext cx="14358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2650" y="28714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84525" y="3398798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3675" y="799250"/>
            <a:ext cx="3530100" cy="410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63049" y="38072"/>
            <a:ext cx="4480951" cy="33607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/>
          <p:nvPr/>
        </p:nvSpPr>
        <p:spPr>
          <a:xfrm>
            <a:off x="2710775" y="150825"/>
            <a:ext cx="2432700" cy="1647300"/>
          </a:xfrm>
          <a:prstGeom prst="wedgeEllipseCallout">
            <a:avLst>
              <a:gd name="adj1" fmla="val -49552"/>
              <a:gd name="adj2" fmla="val 7847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e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all den Ländern, die blau eingefärbt sind, wird auf der Welt Französisch gesprochen.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4772712" y="97585"/>
            <a:ext cx="409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Französisch als Weltsprache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95125" y="2926957"/>
            <a:ext cx="655950" cy="96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5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75" y="84938"/>
            <a:ext cx="2082624" cy="138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6800" y="3487623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 descr="Bitmoji Image"/>
          <p:cNvPicPr preferRelativeResize="0"/>
          <p:nvPr/>
        </p:nvPicPr>
        <p:blipFill rotWithShape="1">
          <a:blip r:embed="rId9">
            <a:alphaModFix/>
          </a:blip>
          <a:srcRect l="9490" r="-9490"/>
          <a:stretch/>
        </p:blipFill>
        <p:spPr>
          <a:xfrm>
            <a:off x="1269914" y="455039"/>
            <a:ext cx="3939936" cy="404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07575" y="36600"/>
            <a:ext cx="5187900" cy="33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3989000" y="710475"/>
            <a:ext cx="50622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 Klasse	4 Wochenstunden	3 Schulaufgaben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 Klasse	3 Wochenstunden	3 Schulaufgaben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Klasse	4 Wochenstunden	3 Schulaufgaben,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eine davon DELF A2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Klasse	4 Wochenstunden	3 Schulaufgaben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					           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Abschlussprüfung (DELF B1)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3989000" y="125800"/>
            <a:ext cx="501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Wie oft haben wir Französisch?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141000" y="906125"/>
            <a:ext cx="2220300" cy="1117500"/>
          </a:xfrm>
          <a:prstGeom prst="wedgeEllipseCallout">
            <a:avLst>
              <a:gd name="adj1" fmla="val 53330"/>
              <a:gd name="adj2" fmla="val 466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Wenn Corona vorbei ist, werden wir uns im Französischraum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Chez nous</a:t>
            </a:r>
            <a:r>
              <a:rPr lang="de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treffen.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1000">
        <p14:doors dir="vert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2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75" y="127238"/>
            <a:ext cx="2082624" cy="138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6800" y="3487623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46100" y="36600"/>
            <a:ext cx="5449375" cy="350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3796550" y="873863"/>
            <a:ext cx="50622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 kannst an der Realschule die DELF Diplome A2 und B1 erwerben. Das sind international anerkannte Sprachdiplome, die zum Beispiel von Arbeitgebern gerne in Bewerbungen gesehen werden.</a:t>
            </a:r>
            <a:endParaRPr dirty="0"/>
          </a:p>
          <a:p>
            <a: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dem Erhalt des DELF B1 Diploms erhältst du zudem die allgemeine Hochschulreife durch den Nachweis einer zweiten Fremdsprache.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5012" y="273751"/>
            <a:ext cx="4486725" cy="44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3922400" y="127250"/>
            <a:ext cx="501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Was ist DELF?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00;p15" descr="Bitmoji Image">
            <a:extLst>
              <a:ext uri="{FF2B5EF4-FFF2-40B4-BE49-F238E27FC236}">
                <a16:creationId xmlns:a16="http://schemas.microsoft.com/office/drawing/2014/main" id="{99E11786-367B-4150-8689-A9D04A266EE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9490" r="-9490"/>
          <a:stretch/>
        </p:blipFill>
        <p:spPr>
          <a:xfrm>
            <a:off x="855949" y="186777"/>
            <a:ext cx="4441752" cy="44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1000">
        <p14:doors dir="vert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75" y="101213"/>
            <a:ext cx="2082624" cy="138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6800" y="3487623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7575" y="36600"/>
            <a:ext cx="5187900" cy="33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3970425" y="879050"/>
            <a:ext cx="5062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Wir lernen alltägliche Gesprächssituationen in der Fremdsprache zu bewältigen.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Wir erfahren etwas über die geographischen, kulturellen und touristischen Besonderheiten Frankreichs.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Wir erschließen uns französische Texte.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6050" y="501413"/>
            <a:ext cx="4388625" cy="43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4014825" y="101225"/>
            <a:ext cx="497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Was machen wir im Französischunterricht?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1000">
        <p14:doors dir="vert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5575" y="2321769"/>
            <a:ext cx="2184876" cy="134164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60174" y="1505775"/>
            <a:ext cx="1949813" cy="19498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4624900" y="1297950"/>
            <a:ext cx="2732700" cy="1483500"/>
          </a:xfrm>
          <a:prstGeom prst="wedgeEllipseCallout">
            <a:avLst>
              <a:gd name="adj1" fmla="val -52429"/>
              <a:gd name="adj2" fmla="val 558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Was kannst du schon auf Französisch?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Wie klingt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Französisch?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Klicke dich durch!</a:t>
            </a:r>
            <a:endParaRPr dirty="0"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9074" y="156018"/>
            <a:ext cx="2541100" cy="154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2874" y="425965"/>
            <a:ext cx="1910676" cy="1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/>
          <p:nvPr/>
        </p:nvSpPr>
        <p:spPr>
          <a:xfrm>
            <a:off x="5163550" y="4201675"/>
            <a:ext cx="38859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9"/>
              </a:rPr>
              <a:t>https://www.liveworksheets.com/sy1348920uc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5199850" y="2972025"/>
            <a:ext cx="3813300" cy="400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 dirty="0">
                <a:solidFill>
                  <a:schemeClr val="hlink"/>
                </a:solidFill>
                <a:hlinkClick r:id="rId10"/>
              </a:rPr>
              <a:t>https://www.liveworksheets.com/av1467049qv</a:t>
            </a:r>
            <a:endParaRPr dirty="0"/>
          </a:p>
        </p:txBody>
      </p:sp>
      <p:sp>
        <p:nvSpPr>
          <p:cNvPr id="154" name="Google Shape;154;p18">
            <a:hlinkClick r:id="rId11"/>
          </p:cNvPr>
          <p:cNvSpPr txBox="1"/>
          <p:nvPr/>
        </p:nvSpPr>
        <p:spPr>
          <a:xfrm>
            <a:off x="624895" y="4201675"/>
            <a:ext cx="3653400" cy="400200"/>
          </a:xfrm>
          <a:prstGeom prst="rect">
            <a:avLst/>
          </a:prstGeom>
          <a:solidFill>
            <a:srgbClr val="47ED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 dirty="0">
                <a:solidFill>
                  <a:schemeClr val="hlink"/>
                </a:solidFill>
                <a:highlight>
                  <a:srgbClr val="00FFFF"/>
                </a:highlight>
                <a:hlinkClick r:id="rId11"/>
              </a:rPr>
              <a:t>https://www.liveworksheets.com/rl18802do</a:t>
            </a:r>
            <a:endParaRPr dirty="0">
              <a:highlight>
                <a:srgbClr val="00FFFF"/>
              </a:highlight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5199850" y="3562800"/>
            <a:ext cx="37569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2"/>
              </a:rPr>
              <a:t>https://www.liveworksheets.com/vz182322pa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5199850" y="3562800"/>
            <a:ext cx="38133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hlinkClick r:id="rId12"/>
              </a:rPr>
              <a:t>https://www.liveworksheets.com/vz182322pa</a:t>
            </a:r>
            <a:endParaRPr dirty="0"/>
          </a:p>
        </p:txBody>
      </p:sp>
      <p:sp>
        <p:nvSpPr>
          <p:cNvPr id="157" name="Google Shape;157;p18"/>
          <p:cNvSpPr txBox="1"/>
          <p:nvPr/>
        </p:nvSpPr>
        <p:spPr>
          <a:xfrm>
            <a:off x="3809987" y="347350"/>
            <a:ext cx="3000000" cy="615523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hlinkClick r:id="rId13"/>
              </a:rPr>
              <a:t>https://fr.islcollective.com/video-lessons/paris-et-ses-monuments</a:t>
            </a:r>
            <a:endParaRPr dirty="0"/>
          </a:p>
        </p:txBody>
      </p:sp>
      <p:pic>
        <p:nvPicPr>
          <p:cNvPr id="2" name="Onlinemedien 1" title="French Greetings Song for Children - Bonjour!">
            <a:hlinkClick r:id="" action="ppaction://media"/>
            <a:extLst>
              <a:ext uri="{FF2B5EF4-FFF2-40B4-BE49-F238E27FC236}">
                <a16:creationId xmlns:a16="http://schemas.microsoft.com/office/drawing/2014/main" id="{A59169EA-40BC-484F-BA75-CCF10EFC5A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973643" y="288627"/>
            <a:ext cx="2234190" cy="1262317"/>
          </a:xfrm>
          <a:prstGeom prst="rect">
            <a:avLst/>
          </a:prstGeom>
        </p:spPr>
      </p:pic>
      <p:pic>
        <p:nvPicPr>
          <p:cNvPr id="4" name="Onlinemedien 3" title="Französisch lernen - Zahlen von 1 bis 10">
            <a:hlinkClick r:id="" action="ppaction://media"/>
            <a:extLst>
              <a:ext uri="{FF2B5EF4-FFF2-40B4-BE49-F238E27FC236}">
                <a16:creationId xmlns:a16="http://schemas.microsoft.com/office/drawing/2014/main" id="{2B232E8A-5042-4ABD-A332-5CE65487B62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5"/>
          <a:stretch>
            <a:fillRect/>
          </a:stretch>
        </p:blipFill>
        <p:spPr>
          <a:xfrm>
            <a:off x="1545642" y="2442925"/>
            <a:ext cx="1920672" cy="1085179"/>
          </a:xfrm>
          <a:prstGeom prst="rect">
            <a:avLst/>
          </a:prstGeom>
        </p:spPr>
      </p:pic>
      <p:pic>
        <p:nvPicPr>
          <p:cNvPr id="7" name="Onlinemedien 6" title="Französisch lernen mit mir = Die Monate des Jahres">
            <a:hlinkClick r:id="" action="ppaction://media"/>
            <a:extLst>
              <a:ext uri="{FF2B5EF4-FFF2-40B4-BE49-F238E27FC236}">
                <a16:creationId xmlns:a16="http://schemas.microsoft.com/office/drawing/2014/main" id="{B827AB96-5040-461F-8B25-1ADAB6B5259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6"/>
          <a:stretch>
            <a:fillRect/>
          </a:stretch>
        </p:blipFill>
        <p:spPr>
          <a:xfrm>
            <a:off x="7258807" y="553002"/>
            <a:ext cx="1655793" cy="935523"/>
          </a:xfrm>
          <a:prstGeom prst="rect">
            <a:avLst/>
          </a:prstGeom>
        </p:spPr>
      </p:pic>
      <p:sp>
        <p:nvSpPr>
          <p:cNvPr id="3" name="Pfeil: Fünfeck 2">
            <a:hlinkClick r:id="rId17" action="ppaction://hlinksldjump"/>
            <a:extLst>
              <a:ext uri="{FF2B5EF4-FFF2-40B4-BE49-F238E27FC236}">
                <a16:creationId xmlns:a16="http://schemas.microsoft.com/office/drawing/2014/main" id="{E47C0B26-333C-4B9E-9BCA-734BAB0DB7CC}"/>
              </a:ext>
            </a:extLst>
          </p:cNvPr>
          <p:cNvSpPr/>
          <p:nvPr/>
        </p:nvSpPr>
        <p:spPr>
          <a:xfrm>
            <a:off x="3207833" y="4717535"/>
            <a:ext cx="2551967" cy="3255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Und weiter geht´s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88" y="118388"/>
            <a:ext cx="2082624" cy="138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16800" y="3487623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26150" y="68025"/>
            <a:ext cx="5187900" cy="33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3989000" y="841745"/>
            <a:ext cx="50622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Möchtest du im Touristik- oder Dienstleistungsbereich in Handel, Banken, Versicherungen oder in der Verwaltung von Industrieunternehmen arbeiten?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Übrigens, diese Fächergruppe ist auch eine gute Vorbereitung für die Berufliche Oberschule (FOS/BOS) und erleichtert einen möglichen Übergang an das Gymnasium!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4077800" y="177625"/>
            <a:ext cx="48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Wozu soll man Französisch lernen?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5763" y="473663"/>
            <a:ext cx="4471262" cy="443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/>
          <p:nvPr/>
        </p:nvSpPr>
        <p:spPr>
          <a:xfrm>
            <a:off x="2780864" y="861200"/>
            <a:ext cx="1500774" cy="909838"/>
          </a:xfrm>
          <a:prstGeom prst="wedgeEllipseCallout">
            <a:avLst>
              <a:gd name="adj1" fmla="val -41754"/>
              <a:gd name="adj2" fmla="val 7474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 du solltest Freude am Vokabellernen und Sprechen haben!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rametraxx_preview_Lights">
            <a:hlinkClick r:id="" action="ppaction://media"/>
            <a:extLst>
              <a:ext uri="{FF2B5EF4-FFF2-40B4-BE49-F238E27FC236}">
                <a16:creationId xmlns:a16="http://schemas.microsoft.com/office/drawing/2014/main" id="{39845465-F132-4D9B-A82C-12976A9E03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0" end="27344.475"/>
                  <p14:fade in="4000" out="4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63675" y="39841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1000">
        <p14:doors dir="vert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0" grpId="0"/>
      <p:bldP spid="1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88" y="103588"/>
            <a:ext cx="2082624" cy="138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6800" y="3487623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6150" y="68025"/>
            <a:ext cx="5187900" cy="33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3932165" y="594202"/>
            <a:ext cx="50622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Durch das erzielte Leistungsniveau in Französisch hat man ausreichende Grundlagen in der 2. Fremdsprache für den Wechsel in die Oberstufe des Gymnasiums.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Bei erfolgreichem Abschluss der 3-jährigen FOS wird den Schülern die allgemeine Hochschulreife zuerkannt, wenn sie im Abschlusszeugnis der Realschule in Französisch mindestens die Note 4 erzielt haben - und zwar ohne weiteren zusätzlichen Unterricht in Französisch oder weitere Prüfungen.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4074200" y="177625"/>
            <a:ext cx="48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Was ist </a:t>
            </a:r>
            <a:r>
              <a:rPr lang="de" sz="1400" b="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nur</a:t>
            </a: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mit der Wahlpflichtfächergruppe IIIa möglich?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1650" y="630712"/>
            <a:ext cx="4067900" cy="421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1000">
        <p14:doors dir="vert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925" y="2302988"/>
            <a:ext cx="4419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88" y="103588"/>
            <a:ext cx="2082624" cy="138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5609750" y="473663"/>
            <a:ext cx="14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5914600" y="455050"/>
            <a:ext cx="14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550" y="3026875"/>
            <a:ext cx="2160900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6800" y="3487623"/>
            <a:ext cx="1077475" cy="5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650" y="3629725"/>
            <a:ext cx="1739650" cy="12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6150" y="68025"/>
            <a:ext cx="5187900" cy="33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3926150" y="533413"/>
            <a:ext cx="5062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Feier des Deutsch-Französischen Tages jährlich am </a:t>
            </a:r>
            <a:endParaRPr dirty="0"/>
          </a:p>
          <a:p>
            <a:pPr marL="139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22. Januar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Vorlesewettbewerb in der 8. Klasse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Sprachprojekt mit der Grundschule Freyung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Abschlussfahrt der 10. Klasse nach Paris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Geplant: Schüleraustausch mit dem Collège Jules Verne in Vittel in der 9. Klasse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9063" y="3237795"/>
            <a:ext cx="655950" cy="9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4074200" y="177625"/>
            <a:ext cx="48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Was ist im Zweig IIIa geboten? 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7525" y="750093"/>
            <a:ext cx="4081164" cy="407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01348" y="2789479"/>
            <a:ext cx="832262" cy="4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1000">
        <p14:doors dir="vert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Bildschirmpräsentation (16:9)</PresentationFormat>
  <Paragraphs>68</Paragraphs>
  <Slides>10</Slides>
  <Notes>10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Abel-Regular</vt:lpstr>
      <vt:lpstr>Arial</vt:lpstr>
      <vt:lpstr>Roboto</vt:lpstr>
      <vt:lpstr>Simple Light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Christian Attenbrunner</cp:lastModifiedBy>
  <cp:revision>14</cp:revision>
  <dcterms:modified xsi:type="dcterms:W3CDTF">2021-03-10T13:10:52Z</dcterms:modified>
</cp:coreProperties>
</file>